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2" autoAdjust="0"/>
    <p:restoredTop sz="94660"/>
  </p:normalViewPr>
  <p:slideViewPr>
    <p:cSldViewPr snapToGrid="0">
      <p:cViewPr varScale="1">
        <p:scale>
          <a:sx n="66" d="100"/>
          <a:sy n="66" d="100"/>
        </p:scale>
        <p:origin x="-90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4DB0F9-6186-4568-A3B8-F5006451C669}" type="datetimeFigureOut">
              <a:rPr lang="en-AU" smtClean="0"/>
              <a:pPr/>
              <a:t>14/11/2019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7D204-1232-40A1-8063-006B50D86B10}" type="slidenum">
              <a:rPr lang="en-AU" smtClean="0"/>
              <a:pPr/>
              <a:t>‹#›</a:t>
            </a:fld>
            <a:endParaRPr lang="en-AU"/>
          </a:p>
        </p:txBody>
      </p:sp>
    </p:spTree>
    <p:extLst>
      <p:ext uri="{BB962C8B-B14F-4D97-AF65-F5344CB8AC3E}">
        <p14:creationId xmlns:p14="http://schemas.microsoft.com/office/powerpoint/2010/main" xmlns="" val="4049842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availability of smartphones and laptops can be credited for the rise of video game in the United States (</a:t>
            </a:r>
            <a:r>
              <a:rPr lang="en-GB" baseline="0" dirty="0" err="1" smtClean="0"/>
              <a:t>Flunger</a:t>
            </a:r>
            <a:r>
              <a:rPr lang="en-GB" baseline="0" dirty="0" smtClean="0"/>
              <a:t> et al., 49). Many games have been developed through innovation to meet the needs of gamers. Epic games is one of the most prominent companies in the globe that has made a name in the gaming industry. </a:t>
            </a:r>
            <a:endParaRPr lang="en-AU" dirty="0"/>
          </a:p>
        </p:txBody>
      </p:sp>
      <p:sp>
        <p:nvSpPr>
          <p:cNvPr id="4" name="Slide Number Placeholder 3"/>
          <p:cNvSpPr>
            <a:spLocks noGrp="1"/>
          </p:cNvSpPr>
          <p:nvPr>
            <p:ph type="sldNum" sz="quarter" idx="10"/>
          </p:nvPr>
        </p:nvSpPr>
        <p:spPr/>
        <p:txBody>
          <a:bodyPr/>
          <a:lstStyle/>
          <a:p>
            <a:fld id="{5237D204-1232-40A1-8063-006B50D86B10}" type="slidenum">
              <a:rPr lang="en-AU" smtClean="0"/>
              <a:pPr/>
              <a:t>2</a:t>
            </a:fld>
            <a:endParaRPr lang="en-AU"/>
          </a:p>
        </p:txBody>
      </p:sp>
    </p:spTree>
    <p:extLst>
      <p:ext uri="{BB962C8B-B14F-4D97-AF65-F5344CB8AC3E}">
        <p14:creationId xmlns:p14="http://schemas.microsoft.com/office/powerpoint/2010/main" xmlns="" val="2474649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Epic</a:t>
            </a:r>
            <a:r>
              <a:rPr lang="en-GB" baseline="0" dirty="0" smtClean="0"/>
              <a:t> games began getting recognition after it changed its name from Potomac Computer Systems (Simons 12). Besides developing games, the company is known to develop Unreal Engines for commercial purposes. As a result, this has made it dominate the gaming industry for years.</a:t>
            </a:r>
            <a:endParaRPr lang="en-AU" dirty="0"/>
          </a:p>
        </p:txBody>
      </p:sp>
      <p:sp>
        <p:nvSpPr>
          <p:cNvPr id="4" name="Slide Number Placeholder 3"/>
          <p:cNvSpPr>
            <a:spLocks noGrp="1"/>
          </p:cNvSpPr>
          <p:nvPr>
            <p:ph type="sldNum" sz="quarter" idx="10"/>
          </p:nvPr>
        </p:nvSpPr>
        <p:spPr/>
        <p:txBody>
          <a:bodyPr/>
          <a:lstStyle/>
          <a:p>
            <a:fld id="{5237D204-1232-40A1-8063-006B50D86B10}" type="slidenum">
              <a:rPr lang="en-AU" smtClean="0"/>
              <a:pPr/>
              <a:t>3</a:t>
            </a:fld>
            <a:endParaRPr lang="en-AU"/>
          </a:p>
        </p:txBody>
      </p:sp>
    </p:spTree>
    <p:extLst>
      <p:ext uri="{BB962C8B-B14F-4D97-AF65-F5344CB8AC3E}">
        <p14:creationId xmlns:p14="http://schemas.microsoft.com/office/powerpoint/2010/main" xmlns="" val="4046824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Fortnite</a:t>
            </a:r>
            <a:r>
              <a:rPr lang="en-GB" dirty="0" smtClean="0"/>
              <a:t>,</a:t>
            </a:r>
            <a:r>
              <a:rPr lang="en-GB" baseline="0" dirty="0" smtClean="0"/>
              <a:t> Gears of war, infinity blade and Paragon are some of the common games that have been developed by Epic games in the recent years (</a:t>
            </a:r>
            <a:r>
              <a:rPr lang="en-GB" baseline="0" dirty="0" err="1" smtClean="0"/>
              <a:t>Shamsie</a:t>
            </a:r>
            <a:r>
              <a:rPr lang="en-GB" baseline="0" dirty="0" smtClean="0"/>
              <a:t> et al., 30). Specifically, </a:t>
            </a:r>
            <a:r>
              <a:rPr lang="en-GB" baseline="0" dirty="0" err="1" smtClean="0"/>
              <a:t>Fortnite</a:t>
            </a:r>
            <a:r>
              <a:rPr lang="en-GB" baseline="0" dirty="0" smtClean="0"/>
              <a:t> and Gears of war are mostly preferred by gamers since they embrace creativity and outstanding graphics, which attracts teens.</a:t>
            </a:r>
            <a:endParaRPr lang="en-AU" dirty="0"/>
          </a:p>
        </p:txBody>
      </p:sp>
      <p:sp>
        <p:nvSpPr>
          <p:cNvPr id="4" name="Slide Number Placeholder 3"/>
          <p:cNvSpPr>
            <a:spLocks noGrp="1"/>
          </p:cNvSpPr>
          <p:nvPr>
            <p:ph type="sldNum" sz="quarter" idx="10"/>
          </p:nvPr>
        </p:nvSpPr>
        <p:spPr/>
        <p:txBody>
          <a:bodyPr/>
          <a:lstStyle/>
          <a:p>
            <a:fld id="{5237D204-1232-40A1-8063-006B50D86B10}" type="slidenum">
              <a:rPr lang="en-AU" smtClean="0"/>
              <a:pPr/>
              <a:t>4</a:t>
            </a:fld>
            <a:endParaRPr lang="en-AU"/>
          </a:p>
        </p:txBody>
      </p:sp>
    </p:spTree>
    <p:extLst>
      <p:ext uri="{BB962C8B-B14F-4D97-AF65-F5344CB8AC3E}">
        <p14:creationId xmlns:p14="http://schemas.microsoft.com/office/powerpoint/2010/main" xmlns="" val="3826314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Fortnite</a:t>
            </a:r>
            <a:r>
              <a:rPr lang="en-GB" dirty="0" smtClean="0"/>
              <a:t> remains one of the most outstanding games that Epic games has developed (</a:t>
            </a:r>
            <a:r>
              <a:rPr lang="en-GB" dirty="0" err="1" smtClean="0"/>
              <a:t>Shamsie</a:t>
            </a:r>
            <a:r>
              <a:rPr lang="en-GB" dirty="0" smtClean="0"/>
              <a:t> et al., 54). Players are able to fight off with zombies using objects they have built. As such, almost 100 players fight in the battle arena up to the last person standing. As the players win, they are open to contest in different, but higher levels. </a:t>
            </a:r>
          </a:p>
        </p:txBody>
      </p:sp>
      <p:sp>
        <p:nvSpPr>
          <p:cNvPr id="4" name="Slide Number Placeholder 3"/>
          <p:cNvSpPr>
            <a:spLocks noGrp="1"/>
          </p:cNvSpPr>
          <p:nvPr>
            <p:ph type="sldNum" sz="quarter" idx="10"/>
          </p:nvPr>
        </p:nvSpPr>
        <p:spPr/>
        <p:txBody>
          <a:bodyPr/>
          <a:lstStyle/>
          <a:p>
            <a:fld id="{5237D204-1232-40A1-8063-006B50D86B10}" type="slidenum">
              <a:rPr lang="en-AU" smtClean="0"/>
              <a:pPr/>
              <a:t>5</a:t>
            </a:fld>
            <a:endParaRPr lang="en-AU"/>
          </a:p>
        </p:txBody>
      </p:sp>
    </p:spTree>
    <p:extLst>
      <p:ext uri="{BB962C8B-B14F-4D97-AF65-F5344CB8AC3E}">
        <p14:creationId xmlns:p14="http://schemas.microsoft.com/office/powerpoint/2010/main" xmlns="" val="3724605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Gears of war is the second most preferred game after </a:t>
            </a:r>
            <a:r>
              <a:rPr lang="en-GB" dirty="0" err="1" smtClean="0"/>
              <a:t>Fortnite</a:t>
            </a:r>
            <a:r>
              <a:rPr lang="en-GB" baseline="0" dirty="0" smtClean="0"/>
              <a:t> (</a:t>
            </a:r>
            <a:r>
              <a:rPr lang="en-GB" dirty="0" smtClean="0"/>
              <a:t>Simons</a:t>
            </a:r>
            <a:r>
              <a:rPr lang="en-GB" baseline="0" dirty="0" smtClean="0"/>
              <a:t> 19).</a:t>
            </a:r>
            <a:r>
              <a:rPr lang="en-GB" dirty="0" smtClean="0"/>
              <a:t> Players enjoy playing this game since they can carry various weapons to stay safe from enemies. Some of the weapons that players have access to are; sniper rifles, shotguns, grenade launchers, grenade slot and explosive bows. </a:t>
            </a:r>
            <a:endParaRPr lang="en-AU" dirty="0"/>
          </a:p>
        </p:txBody>
      </p:sp>
      <p:sp>
        <p:nvSpPr>
          <p:cNvPr id="4" name="Slide Number Placeholder 3"/>
          <p:cNvSpPr>
            <a:spLocks noGrp="1"/>
          </p:cNvSpPr>
          <p:nvPr>
            <p:ph type="sldNum" sz="quarter" idx="10"/>
          </p:nvPr>
        </p:nvSpPr>
        <p:spPr/>
        <p:txBody>
          <a:bodyPr/>
          <a:lstStyle/>
          <a:p>
            <a:fld id="{5237D204-1232-40A1-8063-006B50D86B10}" type="slidenum">
              <a:rPr lang="en-AU" smtClean="0"/>
              <a:pPr/>
              <a:t>6</a:t>
            </a:fld>
            <a:endParaRPr lang="en-AU"/>
          </a:p>
        </p:txBody>
      </p:sp>
    </p:spTree>
    <p:extLst>
      <p:ext uri="{BB962C8B-B14F-4D97-AF65-F5344CB8AC3E}">
        <p14:creationId xmlns:p14="http://schemas.microsoft.com/office/powerpoint/2010/main" xmlns="" val="679916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game is known for having fascinating graphics</a:t>
            </a:r>
            <a:r>
              <a:rPr lang="en-GB" baseline="0" dirty="0" smtClean="0"/>
              <a:t> </a:t>
            </a:r>
            <a:r>
              <a:rPr lang="en-GB" dirty="0" smtClean="0"/>
              <a:t>(Simons 39). Players are able to game using fighting equipment such as shields, helms, magic rings and armour. These devices have special properties, which give players very many options as they fight off enemies as they also gain points.</a:t>
            </a:r>
          </a:p>
        </p:txBody>
      </p:sp>
      <p:sp>
        <p:nvSpPr>
          <p:cNvPr id="4" name="Slide Number Placeholder 3"/>
          <p:cNvSpPr>
            <a:spLocks noGrp="1"/>
          </p:cNvSpPr>
          <p:nvPr>
            <p:ph type="sldNum" sz="quarter" idx="10"/>
          </p:nvPr>
        </p:nvSpPr>
        <p:spPr/>
        <p:txBody>
          <a:bodyPr/>
          <a:lstStyle/>
          <a:p>
            <a:fld id="{5237D204-1232-40A1-8063-006B50D86B10}" type="slidenum">
              <a:rPr lang="en-AU" smtClean="0"/>
              <a:pPr/>
              <a:t>7</a:t>
            </a:fld>
            <a:endParaRPr lang="en-AU"/>
          </a:p>
        </p:txBody>
      </p:sp>
    </p:spTree>
    <p:extLst>
      <p:ext uri="{BB962C8B-B14F-4D97-AF65-F5344CB8AC3E}">
        <p14:creationId xmlns:p14="http://schemas.microsoft.com/office/powerpoint/2010/main" xmlns="" val="2679979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Players are challenged to break the defensive towers</a:t>
            </a:r>
            <a:r>
              <a:rPr lang="en-GB" baseline="0" dirty="0" smtClean="0"/>
              <a:t> (</a:t>
            </a:r>
            <a:r>
              <a:rPr lang="en-GB" dirty="0" err="1" smtClean="0"/>
              <a:t>Shamsie</a:t>
            </a:r>
            <a:r>
              <a:rPr lang="en-GB" baseline="0" dirty="0" smtClean="0"/>
              <a:t> et al., 51). </a:t>
            </a:r>
            <a:r>
              <a:rPr lang="en-GB" dirty="0" smtClean="0"/>
              <a:t>This game is also rewards players who defeat the enemy. As such, players gain gold and experience, which permits them to level up and improve their abilities. Players can also purchase improved weapons before they begin playing. </a:t>
            </a:r>
          </a:p>
        </p:txBody>
      </p:sp>
      <p:sp>
        <p:nvSpPr>
          <p:cNvPr id="4" name="Slide Number Placeholder 3"/>
          <p:cNvSpPr>
            <a:spLocks noGrp="1"/>
          </p:cNvSpPr>
          <p:nvPr>
            <p:ph type="sldNum" sz="quarter" idx="10"/>
          </p:nvPr>
        </p:nvSpPr>
        <p:spPr/>
        <p:txBody>
          <a:bodyPr/>
          <a:lstStyle/>
          <a:p>
            <a:fld id="{5237D204-1232-40A1-8063-006B50D86B10}" type="slidenum">
              <a:rPr lang="en-AU" smtClean="0"/>
              <a:pPr/>
              <a:t>8</a:t>
            </a:fld>
            <a:endParaRPr lang="en-AU"/>
          </a:p>
        </p:txBody>
      </p:sp>
    </p:spTree>
    <p:extLst>
      <p:ext uri="{BB962C8B-B14F-4D97-AF65-F5344CB8AC3E}">
        <p14:creationId xmlns:p14="http://schemas.microsoft.com/office/powerpoint/2010/main" xmlns="" val="1752272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Americans</a:t>
            </a:r>
            <a:r>
              <a:rPr lang="en-GB" baseline="0" dirty="0" smtClean="0"/>
              <a:t> are also known as gamers, and as such, the industry continues to expand. Epic games can be credited for developing games such as </a:t>
            </a:r>
            <a:r>
              <a:rPr lang="en-GB" baseline="0" dirty="0" err="1" smtClean="0"/>
              <a:t>Fortnite</a:t>
            </a:r>
            <a:r>
              <a:rPr lang="en-GB" baseline="0" dirty="0" smtClean="0"/>
              <a:t>, Gears of war, Infinity blade and Paragon. Advanced technology allows the development of more games.</a:t>
            </a:r>
            <a:endParaRPr lang="en-AU" dirty="0"/>
          </a:p>
        </p:txBody>
      </p:sp>
      <p:sp>
        <p:nvSpPr>
          <p:cNvPr id="4" name="Slide Number Placeholder 3"/>
          <p:cNvSpPr>
            <a:spLocks noGrp="1"/>
          </p:cNvSpPr>
          <p:nvPr>
            <p:ph type="sldNum" sz="quarter" idx="10"/>
          </p:nvPr>
        </p:nvSpPr>
        <p:spPr/>
        <p:txBody>
          <a:bodyPr/>
          <a:lstStyle/>
          <a:p>
            <a:fld id="{5237D204-1232-40A1-8063-006B50D86B10}" type="slidenum">
              <a:rPr lang="en-AU" smtClean="0"/>
              <a:pPr/>
              <a:t>9</a:t>
            </a:fld>
            <a:endParaRPr lang="en-AU"/>
          </a:p>
        </p:txBody>
      </p:sp>
    </p:spTree>
    <p:extLst>
      <p:ext uri="{BB962C8B-B14F-4D97-AF65-F5344CB8AC3E}">
        <p14:creationId xmlns:p14="http://schemas.microsoft.com/office/powerpoint/2010/main" xmlns="" val="2814829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567338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134465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619775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2687778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100928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3589272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2971449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1667911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0E1DA0C-7F1A-405D-8D4D-A1C610F1F730}" type="slidenum">
              <a:rPr lang="en-AU" smtClean="0"/>
              <a:pPr/>
              <a:t>‹#›</a:t>
            </a:fld>
            <a:endParaRPr lang="en-AU"/>
          </a:p>
        </p:txBody>
      </p:sp>
      <p:sp>
        <p:nvSpPr>
          <p:cNvPr id="5" name="Date Placeholder 4"/>
          <p:cNvSpPr>
            <a:spLocks noGrp="1"/>
          </p:cNvSpPr>
          <p:nvPr>
            <p:ph type="dt" sz="half" idx="10"/>
          </p:nvPr>
        </p:nvSpPr>
        <p:spPr/>
        <p:txBody>
          <a:bodyPr/>
          <a:lstStyle/>
          <a:p>
            <a:fld id="{331C9F56-A037-4563-827C-DC1E40E50B31}" type="datetimeFigureOut">
              <a:rPr lang="en-AU" smtClean="0"/>
              <a:pPr/>
              <a:t>14/11/2019</a:t>
            </a:fld>
            <a:endParaRPr lang="en-AU"/>
          </a:p>
        </p:txBody>
      </p:sp>
    </p:spTree>
    <p:extLst>
      <p:ext uri="{BB962C8B-B14F-4D97-AF65-F5344CB8AC3E}">
        <p14:creationId xmlns:p14="http://schemas.microsoft.com/office/powerpoint/2010/main" xmlns="" val="1488009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1220413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85190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1413893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698488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145012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976780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1C9F56-A037-4563-827C-DC1E40E50B31}" type="datetimeFigureOut">
              <a:rPr lang="en-AU" smtClean="0"/>
              <a:pPr/>
              <a:t>14/11/2019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3647227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31C9F56-A037-4563-827C-DC1E40E50B31}" type="datetimeFigureOut">
              <a:rPr lang="en-AU" smtClean="0"/>
              <a:pPr/>
              <a:t>14/11/2019</a:t>
            </a:fld>
            <a:endParaRPr lang="en-A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0E1DA0C-7F1A-405D-8D4D-A1C610F1F730}" type="slidenum">
              <a:rPr lang="en-AU" smtClean="0"/>
              <a:pPr/>
              <a:t>‹#›</a:t>
            </a:fld>
            <a:endParaRPr lang="en-AU"/>
          </a:p>
        </p:txBody>
      </p:sp>
    </p:spTree>
    <p:extLst>
      <p:ext uri="{BB962C8B-B14F-4D97-AF65-F5344CB8AC3E}">
        <p14:creationId xmlns:p14="http://schemas.microsoft.com/office/powerpoint/2010/main" xmlns="" val="364101050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888761"/>
            <a:ext cx="7766936" cy="884419"/>
          </a:xfrm>
        </p:spPr>
        <p:txBody>
          <a:bodyPr/>
          <a:lstStyle/>
          <a:p>
            <a:pPr algn="ctr"/>
            <a:r>
              <a:rPr lang="en-GB" sz="3200" dirty="0" smtClean="0">
                <a:latin typeface="Times New Roman" panose="02020603050405020304" pitchFamily="18" charset="0"/>
                <a:cs typeface="Times New Roman" panose="02020603050405020304" pitchFamily="18" charset="0"/>
              </a:rPr>
              <a:t>Video Games Presentation</a:t>
            </a:r>
            <a:endParaRPr lang="en-AU"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186218"/>
            <a:ext cx="7766936" cy="66118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Epic Games </a:t>
            </a:r>
            <a:r>
              <a:rPr lang="en-GB" sz="2800" dirty="0">
                <a:latin typeface="Times New Roman" panose="02020603050405020304" pitchFamily="18" charset="0"/>
                <a:cs typeface="Times New Roman" panose="02020603050405020304" pitchFamily="18" charset="0"/>
              </a:rPr>
              <a:t>industry and their B</a:t>
            </a:r>
            <a:r>
              <a:rPr lang="en-GB" sz="2800" dirty="0" smtClean="0">
                <a:latin typeface="Times New Roman" panose="02020603050405020304" pitchFamily="18" charset="0"/>
                <a:cs typeface="Times New Roman" panose="02020603050405020304" pitchFamily="18" charset="0"/>
              </a:rPr>
              <a:t>iggest Games </a:t>
            </a:r>
            <a:endParaRPr lang="en-A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30449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4813"/>
            <a:ext cx="8596668" cy="82445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4148" y="831617"/>
            <a:ext cx="8596668" cy="5505878"/>
          </a:xfrm>
        </p:spPr>
        <p:txBody>
          <a:bodyPr>
            <a:normAutofit/>
          </a:bodyPr>
          <a:lstStyle/>
          <a:p>
            <a:r>
              <a:rPr lang="en-AU" sz="2000" dirty="0">
                <a:latin typeface="Times New Roman" panose="02020603050405020304" pitchFamily="18" charset="0"/>
                <a:cs typeface="Times New Roman" panose="02020603050405020304" pitchFamily="18" charset="0"/>
              </a:rPr>
              <a:t>Video gaming is a first-growing entertainment industry in the U.S.</a:t>
            </a:r>
          </a:p>
          <a:p>
            <a:r>
              <a:rPr lang="en-AU" sz="2000" dirty="0">
                <a:latin typeface="Times New Roman" panose="02020603050405020304" pitchFamily="18" charset="0"/>
                <a:cs typeface="Times New Roman" panose="02020603050405020304" pitchFamily="18" charset="0"/>
              </a:rPr>
              <a:t>Advanced technology has allowed innovation of video </a:t>
            </a:r>
            <a:r>
              <a:rPr lang="en-AU" sz="2000" dirty="0" smtClean="0">
                <a:latin typeface="Times New Roman" panose="02020603050405020304" pitchFamily="18" charset="0"/>
                <a:cs typeface="Times New Roman" panose="02020603050405020304" pitchFamily="18" charset="0"/>
              </a:rPr>
              <a:t>games (Flunger et al., 49).</a:t>
            </a:r>
            <a:endParaRPr lang="en-AU" sz="2000" dirty="0">
              <a:latin typeface="Times New Roman" panose="02020603050405020304" pitchFamily="18" charset="0"/>
              <a:cs typeface="Times New Roman" panose="02020603050405020304" pitchFamily="18" charset="0"/>
            </a:endParaRPr>
          </a:p>
          <a:p>
            <a:r>
              <a:rPr lang="en-AU" sz="2000" dirty="0">
                <a:latin typeface="Times New Roman" panose="02020603050405020304" pitchFamily="18" charset="0"/>
                <a:cs typeface="Times New Roman" panose="02020603050405020304" pitchFamily="18" charset="0"/>
              </a:rPr>
              <a:t>Epic games industry is based in North Carolina, America.</a:t>
            </a:r>
          </a:p>
          <a:p>
            <a:r>
              <a:rPr lang="en-AU" sz="2000" dirty="0">
                <a:latin typeface="Times New Roman" panose="02020603050405020304" pitchFamily="18" charset="0"/>
                <a:cs typeface="Times New Roman" panose="02020603050405020304" pitchFamily="18" charset="0"/>
              </a:rPr>
              <a:t>Some of its biggest games are "Fortnite" and "Gears of </a:t>
            </a:r>
            <a:r>
              <a:rPr lang="en-AU" sz="2000" dirty="0" smtClean="0">
                <a:latin typeface="Times New Roman" panose="02020603050405020304" pitchFamily="18" charset="0"/>
                <a:cs typeface="Times New Roman" panose="02020603050405020304" pitchFamily="18" charset="0"/>
              </a:rPr>
              <a:t>War“ among others.</a:t>
            </a:r>
          </a:p>
          <a:p>
            <a:endParaRPr lang="en-AU"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1244182" y="3517198"/>
            <a:ext cx="6550701" cy="3005528"/>
          </a:xfrm>
          <a:prstGeom prst="rect">
            <a:avLst/>
          </a:prstGeom>
        </p:spPr>
      </p:pic>
    </p:spTree>
    <p:extLst>
      <p:ext uri="{BB962C8B-B14F-4D97-AF65-F5344CB8AC3E}">
        <p14:creationId xmlns:p14="http://schemas.microsoft.com/office/powerpoint/2010/main" xmlns="" val="2268081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590" y="294806"/>
            <a:ext cx="8596668" cy="694545"/>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Background Information for Epic Games</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99017"/>
            <a:ext cx="8596668" cy="4542346"/>
          </a:xfrm>
        </p:spPr>
        <p:txBody>
          <a:bodyPr>
            <a:normAutofit/>
          </a:bodyPr>
          <a:lstStyle/>
          <a:p>
            <a:r>
              <a:rPr lang="en-GB" sz="2000" dirty="0">
                <a:latin typeface="Times New Roman" panose="02020603050405020304" pitchFamily="18" charset="0"/>
                <a:cs typeface="Times New Roman" panose="02020603050405020304" pitchFamily="18" charset="0"/>
              </a:rPr>
              <a:t>Epic games was first founded as Potomac Computer Systems by Tim Sweeney.</a:t>
            </a:r>
          </a:p>
          <a:p>
            <a:r>
              <a:rPr lang="en-GB" sz="2000" dirty="0">
                <a:latin typeface="Times New Roman" panose="02020603050405020304" pitchFamily="18" charset="0"/>
                <a:cs typeface="Times New Roman" panose="02020603050405020304" pitchFamily="18" charset="0"/>
              </a:rPr>
              <a:t>The company also develops Unreal Engines for commercial basis.</a:t>
            </a:r>
          </a:p>
          <a:p>
            <a:r>
              <a:rPr lang="en-GB" sz="2000" dirty="0">
                <a:latin typeface="Times New Roman" panose="02020603050405020304" pitchFamily="18" charset="0"/>
                <a:cs typeface="Times New Roman" panose="02020603050405020304" pitchFamily="18" charset="0"/>
              </a:rPr>
              <a:t>Epic games expanded its investments after </a:t>
            </a:r>
            <a:r>
              <a:rPr lang="en-GB" sz="2000" dirty="0" smtClean="0">
                <a:latin typeface="Times New Roman" panose="02020603050405020304" pitchFamily="18" charset="0"/>
                <a:cs typeface="Times New Roman" panose="02020603050405020304" pitchFamily="18" charset="0"/>
              </a:rPr>
              <a:t>owning </a:t>
            </a:r>
            <a:r>
              <a:rPr lang="en-GB" sz="2000" dirty="0">
                <a:latin typeface="Times New Roman" panose="02020603050405020304" pitchFamily="18" charset="0"/>
                <a:cs typeface="Times New Roman" panose="02020603050405020304" pitchFamily="18" charset="0"/>
              </a:rPr>
              <a:t>Psyonix and Chair Entertainment.</a:t>
            </a:r>
          </a:p>
          <a:p>
            <a:r>
              <a:rPr lang="en-GB" sz="2000" dirty="0">
                <a:latin typeface="Times New Roman" panose="02020603050405020304" pitchFamily="18" charset="0"/>
                <a:cs typeface="Times New Roman" panose="02020603050405020304" pitchFamily="18" charset="0"/>
              </a:rPr>
              <a:t>It is estimated to be US$15 </a:t>
            </a:r>
            <a:r>
              <a:rPr lang="en-GB" sz="2000" dirty="0" smtClean="0">
                <a:latin typeface="Times New Roman" panose="02020603050405020304" pitchFamily="18" charset="0"/>
                <a:cs typeface="Times New Roman" panose="02020603050405020304" pitchFamily="18" charset="0"/>
              </a:rPr>
              <a:t>billion (Simons 12).</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95722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9862"/>
            <a:ext cx="8596668" cy="74950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Biggest Games</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959371"/>
            <a:ext cx="8596668" cy="5456420"/>
          </a:xfrm>
        </p:spPr>
        <p:txBody>
          <a:bodyPr>
            <a:normAutofit/>
          </a:bodyPr>
          <a:lstStyle/>
          <a:p>
            <a:r>
              <a:rPr lang="en-AU" sz="2000" dirty="0" smtClean="0">
                <a:latin typeface="Times New Roman" panose="02020603050405020304" pitchFamily="18" charset="0"/>
                <a:cs typeface="Times New Roman" panose="02020603050405020304" pitchFamily="18" charset="0"/>
              </a:rPr>
              <a:t>Fortnite</a:t>
            </a:r>
          </a:p>
          <a:p>
            <a:r>
              <a:rPr lang="en-AU" sz="2000" dirty="0" smtClean="0">
                <a:latin typeface="Times New Roman" panose="02020603050405020304" pitchFamily="18" charset="0"/>
                <a:cs typeface="Times New Roman" panose="02020603050405020304" pitchFamily="18" charset="0"/>
              </a:rPr>
              <a:t>Gears </a:t>
            </a:r>
            <a:r>
              <a:rPr lang="en-AU" sz="2000" dirty="0">
                <a:latin typeface="Times New Roman" panose="02020603050405020304" pitchFamily="18" charset="0"/>
                <a:cs typeface="Times New Roman" panose="02020603050405020304" pitchFamily="18" charset="0"/>
              </a:rPr>
              <a:t>of </a:t>
            </a:r>
            <a:r>
              <a:rPr lang="en-AU" sz="2000" dirty="0" smtClean="0">
                <a:latin typeface="Times New Roman" panose="02020603050405020304" pitchFamily="18" charset="0"/>
                <a:cs typeface="Times New Roman" panose="02020603050405020304" pitchFamily="18" charset="0"/>
              </a:rPr>
              <a:t>War (</a:t>
            </a:r>
            <a:r>
              <a:rPr lang="en-AU" sz="2000" dirty="0" err="1" smtClean="0">
                <a:latin typeface="Times New Roman" panose="02020603050405020304" pitchFamily="18" charset="0"/>
                <a:cs typeface="Times New Roman" panose="02020603050405020304" pitchFamily="18" charset="0"/>
              </a:rPr>
              <a:t>Shamsie</a:t>
            </a:r>
            <a:r>
              <a:rPr lang="en-AU" sz="2000" dirty="0" smtClean="0">
                <a:latin typeface="Times New Roman" panose="02020603050405020304" pitchFamily="18" charset="0"/>
                <a:cs typeface="Times New Roman" panose="02020603050405020304" pitchFamily="18" charset="0"/>
              </a:rPr>
              <a:t> et al., 30).</a:t>
            </a:r>
          </a:p>
          <a:p>
            <a:r>
              <a:rPr lang="en-AU" sz="2000" dirty="0">
                <a:latin typeface="Times New Roman" panose="02020603050405020304" pitchFamily="18" charset="0"/>
                <a:cs typeface="Times New Roman" panose="02020603050405020304" pitchFamily="18" charset="0"/>
              </a:rPr>
              <a:t>Infinity </a:t>
            </a:r>
            <a:r>
              <a:rPr lang="en-AU" sz="2000" dirty="0" smtClean="0">
                <a:latin typeface="Times New Roman" panose="02020603050405020304" pitchFamily="18" charset="0"/>
                <a:cs typeface="Times New Roman" panose="02020603050405020304" pitchFamily="18" charset="0"/>
              </a:rPr>
              <a:t>Blade</a:t>
            </a:r>
          </a:p>
          <a:p>
            <a:r>
              <a:rPr lang="en-GB" sz="2000" dirty="0" smtClean="0">
                <a:latin typeface="Times New Roman" panose="02020603050405020304" pitchFamily="18" charset="0"/>
                <a:cs typeface="Times New Roman" panose="02020603050405020304" pitchFamily="18" charset="0"/>
              </a:rPr>
              <a:t>Paragon</a:t>
            </a:r>
          </a:p>
          <a:p>
            <a:pPr marL="0" indent="0">
              <a:buNone/>
            </a:pPr>
            <a:endParaRPr lang="en-AU"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847266" y="3043003"/>
            <a:ext cx="8256804" cy="3253192"/>
          </a:xfrm>
          <a:prstGeom prst="rect">
            <a:avLst/>
          </a:prstGeom>
        </p:spPr>
      </p:pic>
    </p:spTree>
    <p:extLst>
      <p:ext uri="{BB962C8B-B14F-4D97-AF65-F5344CB8AC3E}">
        <p14:creationId xmlns:p14="http://schemas.microsoft.com/office/powerpoint/2010/main" xmlns="" val="2141653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4833"/>
            <a:ext cx="8596668" cy="689547"/>
          </a:xfrm>
        </p:spPr>
        <p:txBody>
          <a:bodyPr>
            <a:normAutofit/>
          </a:bodyPr>
          <a:lstStyle/>
          <a:p>
            <a:pPr algn="ctr"/>
            <a:r>
              <a:rPr lang="en-AU" sz="2800" dirty="0">
                <a:latin typeface="Times New Roman" panose="02020603050405020304" pitchFamily="18" charset="0"/>
                <a:cs typeface="Times New Roman" panose="02020603050405020304" pitchFamily="18" charset="0"/>
              </a:rPr>
              <a:t>Fortnite </a:t>
            </a:r>
            <a:r>
              <a:rPr lang="en-AU" sz="2800" dirty="0" smtClean="0">
                <a:latin typeface="Times New Roman" panose="02020603050405020304" pitchFamily="18" charset="0"/>
                <a:cs typeface="Times New Roman" panose="02020603050405020304" pitchFamily="18" charset="0"/>
              </a:rPr>
              <a:t>Game</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04144"/>
            <a:ext cx="8596668" cy="4242543"/>
          </a:xfrm>
        </p:spPr>
        <p:txBody>
          <a:bodyPr>
            <a:normAutofit/>
          </a:bodyPr>
          <a:lstStyle/>
          <a:p>
            <a:r>
              <a:rPr lang="en-GB" sz="2000" dirty="0" err="1">
                <a:latin typeface="Times New Roman" panose="02020603050405020304" pitchFamily="18" charset="0"/>
                <a:cs typeface="Times New Roman" panose="02020603050405020304" pitchFamily="18" charset="0"/>
              </a:rPr>
              <a:t>Fortnite</a:t>
            </a:r>
            <a:r>
              <a:rPr lang="en-GB" sz="2000" dirty="0">
                <a:latin typeface="Times New Roman" panose="02020603050405020304" pitchFamily="18" charset="0"/>
                <a:cs typeface="Times New Roman" panose="02020603050405020304" pitchFamily="18" charset="0"/>
              </a:rPr>
              <a:t> was released in 2017.</a:t>
            </a:r>
          </a:p>
          <a:p>
            <a:r>
              <a:rPr lang="en-GB" sz="2000" dirty="0">
                <a:latin typeface="Times New Roman" panose="02020603050405020304" pitchFamily="18" charset="0"/>
                <a:cs typeface="Times New Roman" panose="02020603050405020304" pitchFamily="18" charset="0"/>
              </a:rPr>
              <a:t>Players are able to develop worlds and different battle arenas.</a:t>
            </a:r>
          </a:p>
          <a:p>
            <a:r>
              <a:rPr lang="en-GB" sz="2000" dirty="0" err="1">
                <a:latin typeface="Times New Roman" panose="02020603050405020304" pitchFamily="18" charset="0"/>
                <a:cs typeface="Times New Roman" panose="02020603050405020304" pitchFamily="18" charset="0"/>
              </a:rPr>
              <a:t>Fortnite</a:t>
            </a:r>
            <a:r>
              <a:rPr lang="en-GB" sz="2000" dirty="0">
                <a:latin typeface="Times New Roman" panose="02020603050405020304" pitchFamily="18" charset="0"/>
                <a:cs typeface="Times New Roman" panose="02020603050405020304" pitchFamily="18" charset="0"/>
              </a:rPr>
              <a:t> categorizes its games under </a:t>
            </a:r>
            <a:r>
              <a:rPr lang="en-GB" sz="2000" dirty="0" err="1">
                <a:latin typeface="Times New Roman" panose="02020603050405020304" pitchFamily="18" charset="0"/>
                <a:cs typeface="Times New Roman" panose="02020603050405020304" pitchFamily="18" charset="0"/>
              </a:rPr>
              <a:t>Fortnite</a:t>
            </a:r>
            <a:r>
              <a:rPr lang="en-GB" sz="2000" dirty="0">
                <a:latin typeface="Times New Roman" panose="02020603050405020304" pitchFamily="18" charset="0"/>
                <a:cs typeface="Times New Roman" panose="02020603050405020304" pitchFamily="18" charset="0"/>
              </a:rPr>
              <a:t> Save the World, </a:t>
            </a:r>
            <a:r>
              <a:rPr lang="en-GB" sz="2000" dirty="0" err="1">
                <a:latin typeface="Times New Roman" panose="02020603050405020304" pitchFamily="18" charset="0"/>
                <a:cs typeface="Times New Roman" panose="02020603050405020304" pitchFamily="18" charset="0"/>
              </a:rPr>
              <a:t>Fortnite</a:t>
            </a:r>
            <a:r>
              <a:rPr lang="en-GB" sz="2000" dirty="0">
                <a:latin typeface="Times New Roman" panose="02020603050405020304" pitchFamily="18" charset="0"/>
                <a:cs typeface="Times New Roman" panose="02020603050405020304" pitchFamily="18" charset="0"/>
              </a:rPr>
              <a:t> Battle and </a:t>
            </a:r>
            <a:r>
              <a:rPr lang="en-GB" sz="2000" dirty="0" err="1">
                <a:latin typeface="Times New Roman" panose="02020603050405020304" pitchFamily="18" charset="0"/>
                <a:cs typeface="Times New Roman" panose="02020603050405020304" pitchFamily="18" charset="0"/>
              </a:rPr>
              <a:t>Fortnite</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Creative (</a:t>
            </a:r>
            <a:r>
              <a:rPr lang="en-GB" sz="2000" dirty="0" err="1">
                <a:latin typeface="Times New Roman" panose="02020603050405020304" pitchFamily="18" charset="0"/>
                <a:cs typeface="Times New Roman" panose="02020603050405020304" pitchFamily="18" charset="0"/>
              </a:rPr>
              <a:t>Shamsie</a:t>
            </a:r>
            <a:r>
              <a:rPr lang="en-GB" sz="2000" dirty="0">
                <a:latin typeface="Times New Roman" panose="02020603050405020304" pitchFamily="18" charset="0"/>
                <a:cs typeface="Times New Roman" panose="02020603050405020304" pitchFamily="18" charset="0"/>
              </a:rPr>
              <a:t> et al., </a:t>
            </a:r>
            <a:r>
              <a:rPr lang="en-GB" sz="2000" dirty="0" smtClean="0">
                <a:latin typeface="Times New Roman" panose="02020603050405020304" pitchFamily="18" charset="0"/>
                <a:cs typeface="Times New Roman" panose="02020603050405020304" pitchFamily="18" charset="0"/>
              </a:rPr>
              <a:t>54).</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Players win titles, although they are expected to unlock levels via purchasing.</a:t>
            </a:r>
          </a:p>
          <a:p>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a:p>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987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4814"/>
            <a:ext cx="8596668" cy="70453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Gears of War</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139252"/>
            <a:ext cx="8596668" cy="5921115"/>
          </a:xfrm>
        </p:spPr>
        <p:txBody>
          <a:bodyPr>
            <a:normAutofit/>
          </a:bodyPr>
          <a:lstStyle/>
          <a:p>
            <a:r>
              <a:rPr lang="en-GB" sz="2000" dirty="0">
                <a:latin typeface="Times New Roman" panose="02020603050405020304" pitchFamily="18" charset="0"/>
                <a:cs typeface="Times New Roman" panose="02020603050405020304" pitchFamily="18" charset="0"/>
              </a:rPr>
              <a:t>Gears of war was developed in 2006.</a:t>
            </a:r>
          </a:p>
          <a:p>
            <a:r>
              <a:rPr lang="en-GB" sz="2000" dirty="0">
                <a:latin typeface="Times New Roman" panose="02020603050405020304" pitchFamily="18" charset="0"/>
                <a:cs typeface="Times New Roman" panose="02020603050405020304" pitchFamily="18" charset="0"/>
              </a:rPr>
              <a:t>Its concepts are derived from Resident Evil </a:t>
            </a:r>
            <a:r>
              <a:rPr lang="en-GB" sz="2000" dirty="0" smtClean="0">
                <a:latin typeface="Times New Roman" panose="02020603050405020304" pitchFamily="18" charset="0"/>
                <a:cs typeface="Times New Roman" panose="02020603050405020304" pitchFamily="18" charset="0"/>
              </a:rPr>
              <a:t>4 (Simons 19).</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It is based on a soldier who </a:t>
            </a:r>
            <a:r>
              <a:rPr lang="en-GB" sz="2000" dirty="0" smtClean="0">
                <a:latin typeface="Times New Roman" panose="02020603050405020304" pitchFamily="18" charset="0"/>
                <a:cs typeface="Times New Roman" panose="02020603050405020304" pitchFamily="18" charset="0"/>
              </a:rPr>
              <a:t>has </a:t>
            </a:r>
            <a:r>
              <a:rPr lang="en-GB" sz="2000" dirty="0">
                <a:latin typeface="Times New Roman" panose="02020603050405020304" pitchFamily="18" charset="0"/>
                <a:cs typeface="Times New Roman" panose="02020603050405020304" pitchFamily="18" charset="0"/>
              </a:rPr>
              <a:t>to defeat the Locust Horde to save humanity.</a:t>
            </a:r>
          </a:p>
          <a:p>
            <a:r>
              <a:rPr lang="en-GB" sz="2000" dirty="0">
                <a:latin typeface="Times New Roman" panose="02020603050405020304" pitchFamily="18" charset="0"/>
                <a:cs typeface="Times New Roman" panose="02020603050405020304" pitchFamily="18" charset="0"/>
              </a:rPr>
              <a:t>Players are allowed to use substances to dodge from bullets and stay away from enemies</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1409075" y="3252866"/>
            <a:ext cx="5801818" cy="3492708"/>
          </a:xfrm>
          <a:prstGeom prst="rect">
            <a:avLst/>
          </a:prstGeom>
        </p:spPr>
      </p:pic>
    </p:spTree>
    <p:extLst>
      <p:ext uri="{BB962C8B-B14F-4D97-AF65-F5344CB8AC3E}">
        <p14:creationId xmlns:p14="http://schemas.microsoft.com/office/powerpoint/2010/main" xmlns="" val="1245546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4813"/>
            <a:ext cx="8596668" cy="77948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Infinity Blade</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12442" y="1379096"/>
            <a:ext cx="8596668" cy="5478904"/>
          </a:xfrm>
        </p:spPr>
        <p:txBody>
          <a:bodyPr>
            <a:normAutofit/>
          </a:bodyPr>
          <a:lstStyle/>
          <a:p>
            <a:r>
              <a:rPr lang="en-GB" sz="2000" dirty="0">
                <a:latin typeface="Times New Roman" panose="02020603050405020304" pitchFamily="18" charset="0"/>
                <a:cs typeface="Times New Roman" panose="02020603050405020304" pitchFamily="18" charset="0"/>
              </a:rPr>
              <a:t>Infinity blade was released in 2010 by Apple App Store.</a:t>
            </a:r>
          </a:p>
          <a:p>
            <a:r>
              <a:rPr lang="en-GB" sz="2000" dirty="0">
                <a:latin typeface="Times New Roman" panose="02020603050405020304" pitchFamily="18" charset="0"/>
                <a:cs typeface="Times New Roman" panose="02020603050405020304" pitchFamily="18" charset="0"/>
              </a:rPr>
              <a:t>It has an unnamed character, who fights many battles pending to face the immortal God </a:t>
            </a:r>
            <a:r>
              <a:rPr lang="en-GB" sz="2000" dirty="0" smtClean="0">
                <a:latin typeface="Times New Roman" panose="02020603050405020304" pitchFamily="18" charset="0"/>
                <a:cs typeface="Times New Roman" panose="02020603050405020304" pitchFamily="18" charset="0"/>
              </a:rPr>
              <a:t>King (</a:t>
            </a:r>
            <a:r>
              <a:rPr lang="en-GB" sz="2000" dirty="0">
                <a:latin typeface="Times New Roman" panose="02020603050405020304" pitchFamily="18" charset="0"/>
                <a:cs typeface="Times New Roman" panose="02020603050405020304" pitchFamily="18" charset="0"/>
              </a:rPr>
              <a:t>Simons </a:t>
            </a:r>
            <a:r>
              <a:rPr lang="en-GB" sz="2000" dirty="0" smtClean="0">
                <a:latin typeface="Times New Roman" panose="02020603050405020304" pitchFamily="18" charset="0"/>
                <a:cs typeface="Times New Roman" panose="02020603050405020304" pitchFamily="18" charset="0"/>
              </a:rPr>
              <a:t>39).</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Players swipe their screens to parry and attack. </a:t>
            </a:r>
          </a:p>
          <a:p>
            <a:r>
              <a:rPr lang="en-GB" sz="2000" dirty="0">
                <a:latin typeface="Times New Roman" panose="02020603050405020304" pitchFamily="18" charset="0"/>
                <a:cs typeface="Times New Roman" panose="02020603050405020304" pitchFamily="18" charset="0"/>
              </a:rPr>
              <a:t>After defeat, players restarts the game using the same items of war</a:t>
            </a:r>
            <a:r>
              <a:rPr lang="en-GB" sz="2000" dirty="0" smtClean="0">
                <a:latin typeface="Times New Roman" panose="02020603050405020304" pitchFamily="18" charset="0"/>
                <a:cs typeface="Times New Roman" panose="02020603050405020304" pitchFamily="18" charset="0"/>
              </a:rPr>
              <a:t>.</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677334" y="3556742"/>
            <a:ext cx="7792109" cy="3173842"/>
          </a:xfrm>
          <a:prstGeom prst="rect">
            <a:avLst/>
          </a:prstGeom>
        </p:spPr>
      </p:pic>
    </p:spTree>
    <p:extLst>
      <p:ext uri="{BB962C8B-B14F-4D97-AF65-F5344CB8AC3E}">
        <p14:creationId xmlns:p14="http://schemas.microsoft.com/office/powerpoint/2010/main" xmlns="" val="233915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34715"/>
            <a:ext cx="8596668" cy="76449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Paragon</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2402" y="1486031"/>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Paragon was developed in </a:t>
            </a:r>
            <a:r>
              <a:rPr lang="en-GB" sz="2000" dirty="0" smtClean="0">
                <a:latin typeface="Times New Roman" panose="02020603050405020304" pitchFamily="18" charset="0"/>
                <a:cs typeface="Times New Roman" panose="02020603050405020304" pitchFamily="18" charset="0"/>
              </a:rPr>
              <a:t>2016 (</a:t>
            </a:r>
            <a:r>
              <a:rPr lang="en-GB" sz="2000" dirty="0" err="1" smtClean="0">
                <a:latin typeface="Times New Roman" panose="02020603050405020304" pitchFamily="18" charset="0"/>
                <a:cs typeface="Times New Roman" panose="02020603050405020304" pitchFamily="18" charset="0"/>
              </a:rPr>
              <a:t>Shamsie</a:t>
            </a:r>
            <a:r>
              <a:rPr lang="en-GB" sz="2000" dirty="0" smtClean="0">
                <a:latin typeface="Times New Roman" panose="02020603050405020304" pitchFamily="18" charset="0"/>
                <a:cs typeface="Times New Roman" panose="02020603050405020304" pitchFamily="18" charset="0"/>
              </a:rPr>
              <a:t> et al., 51).</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It is characterized by fighting battle arenas.</a:t>
            </a:r>
          </a:p>
          <a:p>
            <a:r>
              <a:rPr lang="en-GB" sz="2000" dirty="0">
                <a:latin typeface="Times New Roman" panose="02020603050405020304" pitchFamily="18" charset="0"/>
                <a:cs typeface="Times New Roman" panose="02020603050405020304" pitchFamily="18" charset="0"/>
              </a:rPr>
              <a:t>Players are challenged to defeat an enemy team via damaging a core found in its base.</a:t>
            </a:r>
          </a:p>
          <a:p>
            <a:r>
              <a:rPr lang="en-GB" sz="2000" dirty="0">
                <a:latin typeface="Times New Roman" panose="02020603050405020304" pitchFamily="18" charset="0"/>
                <a:cs typeface="Times New Roman" panose="02020603050405020304" pitchFamily="18" charset="0"/>
              </a:rPr>
              <a:t>The enemy is surrounded by three defensive towers. </a:t>
            </a:r>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3642935"/>
            <a:ext cx="9328879" cy="3215390"/>
          </a:xfrm>
          <a:prstGeom prst="rect">
            <a:avLst/>
          </a:prstGeom>
        </p:spPr>
      </p:pic>
    </p:spTree>
    <p:extLst>
      <p:ext uri="{BB962C8B-B14F-4D97-AF65-F5344CB8AC3E}">
        <p14:creationId xmlns:p14="http://schemas.microsoft.com/office/powerpoint/2010/main" xmlns="" val="2973073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81" y="264826"/>
            <a:ext cx="8596668" cy="769495"/>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2481" y="1396091"/>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Gaming is common in the United States.</a:t>
            </a:r>
          </a:p>
          <a:p>
            <a:r>
              <a:rPr lang="en-GB" sz="2000" dirty="0" smtClean="0">
                <a:latin typeface="Times New Roman" panose="02020603050405020304" pitchFamily="18" charset="0"/>
                <a:cs typeface="Times New Roman" panose="02020603050405020304" pitchFamily="18" charset="0"/>
              </a:rPr>
              <a:t>Epic games industry has changed the world of games. </a:t>
            </a:r>
          </a:p>
          <a:p>
            <a:r>
              <a:rPr lang="en-GB" sz="2000" dirty="0" err="1" smtClean="0">
                <a:latin typeface="Times New Roman" panose="02020603050405020304" pitchFamily="18" charset="0"/>
                <a:cs typeface="Times New Roman" panose="02020603050405020304" pitchFamily="18" charset="0"/>
              </a:rPr>
              <a:t>Fortnite</a:t>
            </a:r>
            <a:r>
              <a:rPr lang="en-GB" sz="2000" dirty="0" smtClean="0">
                <a:latin typeface="Times New Roman" panose="02020603050405020304" pitchFamily="18" charset="0"/>
                <a:cs typeface="Times New Roman" panose="02020603050405020304" pitchFamily="18" charset="0"/>
              </a:rPr>
              <a:t>, Gears </a:t>
            </a:r>
            <a:r>
              <a:rPr lang="en-GB" sz="2000" dirty="0">
                <a:latin typeface="Times New Roman" panose="02020603050405020304" pitchFamily="18" charset="0"/>
                <a:cs typeface="Times New Roman" panose="02020603050405020304" pitchFamily="18" charset="0"/>
              </a:rPr>
              <a:t>of </a:t>
            </a:r>
            <a:r>
              <a:rPr lang="en-GB" sz="2000" dirty="0" smtClean="0">
                <a:latin typeface="Times New Roman" panose="02020603050405020304" pitchFamily="18" charset="0"/>
                <a:cs typeface="Times New Roman" panose="02020603050405020304" pitchFamily="18" charset="0"/>
              </a:rPr>
              <a:t>War Infinity Blade and Paragon are developed by Epic games.</a:t>
            </a:r>
          </a:p>
          <a:p>
            <a:r>
              <a:rPr lang="en-GB" sz="2000" dirty="0" smtClean="0">
                <a:latin typeface="Times New Roman" panose="02020603050405020304" pitchFamily="18" charset="0"/>
                <a:cs typeface="Times New Roman" panose="02020603050405020304" pitchFamily="18" charset="0"/>
              </a:rPr>
              <a:t>Games continue to be developed as technology rises.</a:t>
            </a:r>
            <a:endParaRPr lang="en-GB" sz="2000" dirty="0">
              <a:latin typeface="Times New Roman" panose="02020603050405020304" pitchFamily="18" charset="0"/>
              <a:cs typeface="Times New Roman" panose="02020603050405020304" pitchFamily="18" charset="0"/>
            </a:endParaRPr>
          </a:p>
          <a:p>
            <a:endParaRPr lang="en-GB" sz="2000" dirty="0" smtClean="0">
              <a:latin typeface="Times New Roman" panose="02020603050405020304" pitchFamily="18" charset="0"/>
              <a:cs typeface="Times New Roman" panose="02020603050405020304" pitchFamily="18" charset="0"/>
            </a:endParaRPr>
          </a:p>
          <a:p>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80126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4833"/>
            <a:ext cx="8596668" cy="824459"/>
          </a:xfrm>
        </p:spPr>
        <p:txBody>
          <a:bodyPr>
            <a:normAutofit/>
          </a:bodyPr>
          <a:lstStyle/>
          <a:p>
            <a:pPr algn="ctr"/>
            <a:r>
              <a:rPr lang="en-AU" sz="3200" dirty="0" smtClean="0">
                <a:latin typeface="Times New Roman" panose="02020603050405020304" pitchFamily="18" charset="0"/>
                <a:cs typeface="Times New Roman" panose="02020603050405020304" pitchFamily="18" charset="0"/>
              </a:rPr>
              <a:t>Works Cited</a:t>
            </a:r>
            <a:endParaRPr lang="en-AU"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68712" y="1128805"/>
            <a:ext cx="8596668" cy="4300171"/>
          </a:xfrm>
        </p:spPr>
        <p:txBody>
          <a:bodyPr>
            <a:noAutofit/>
          </a:bodyPr>
          <a:lstStyle/>
          <a:p>
            <a:r>
              <a:rPr lang="en-AU" sz="2000" dirty="0">
                <a:latin typeface="Times New Roman" panose="02020603050405020304" pitchFamily="18" charset="0"/>
                <a:cs typeface="Times New Roman" panose="02020603050405020304" pitchFamily="18" charset="0"/>
              </a:rPr>
              <a:t>Boyd, S. Gregory, Brian </a:t>
            </a:r>
            <a:r>
              <a:rPr lang="en-AU" sz="2000" dirty="0" err="1">
                <a:latin typeface="Times New Roman" panose="02020603050405020304" pitchFamily="18" charset="0"/>
                <a:cs typeface="Times New Roman" panose="02020603050405020304" pitchFamily="18" charset="0"/>
              </a:rPr>
              <a:t>Pyne</a:t>
            </a:r>
            <a:r>
              <a:rPr lang="en-AU" sz="2000" dirty="0">
                <a:latin typeface="Times New Roman" panose="02020603050405020304" pitchFamily="18" charset="0"/>
                <a:cs typeface="Times New Roman" panose="02020603050405020304" pitchFamily="18" charset="0"/>
              </a:rPr>
              <a:t>, and Sean F. Kane. </a:t>
            </a:r>
            <a:r>
              <a:rPr lang="en-AU" sz="2000" i="1" dirty="0">
                <a:latin typeface="Times New Roman" panose="02020603050405020304" pitchFamily="18" charset="0"/>
                <a:cs typeface="Times New Roman" panose="02020603050405020304" pitchFamily="18" charset="0"/>
              </a:rPr>
              <a:t>Video Game Law: Everything You Need to Know about Legal and Business Issues in the Game Industry</a:t>
            </a:r>
            <a:r>
              <a:rPr lang="en-AU" sz="2000" dirty="0">
                <a:latin typeface="Times New Roman" panose="02020603050405020304" pitchFamily="18" charset="0"/>
                <a:cs typeface="Times New Roman" panose="02020603050405020304" pitchFamily="18" charset="0"/>
              </a:rPr>
              <a:t>. AK Peters/CRC Press, 2018.</a:t>
            </a:r>
          </a:p>
          <a:p>
            <a:r>
              <a:rPr lang="en-AU" sz="2000" dirty="0">
                <a:latin typeface="Times New Roman" panose="02020603050405020304" pitchFamily="18" charset="0"/>
                <a:cs typeface="Times New Roman" panose="02020603050405020304" pitchFamily="18" charset="0"/>
              </a:rPr>
              <a:t>Flunger, Robert, Andreas </a:t>
            </a:r>
            <a:r>
              <a:rPr lang="en-AU" sz="2000" dirty="0" err="1">
                <a:latin typeface="Times New Roman" panose="02020603050405020304" pitchFamily="18" charset="0"/>
                <a:cs typeface="Times New Roman" panose="02020603050405020304" pitchFamily="18" charset="0"/>
              </a:rPr>
              <a:t>Mladenow</a:t>
            </a:r>
            <a:r>
              <a:rPr lang="en-AU" sz="2000" dirty="0">
                <a:latin typeface="Times New Roman" panose="02020603050405020304" pitchFamily="18" charset="0"/>
                <a:cs typeface="Times New Roman" panose="02020603050405020304" pitchFamily="18" charset="0"/>
              </a:rPr>
              <a:t>, and Christine Strauss. "Game Analytics on Free to Play." </a:t>
            </a:r>
            <a:r>
              <a:rPr lang="en-AU" sz="2000" i="1" dirty="0">
                <a:latin typeface="Times New Roman" panose="02020603050405020304" pitchFamily="18" charset="0"/>
                <a:cs typeface="Times New Roman" panose="02020603050405020304" pitchFamily="18" charset="0"/>
              </a:rPr>
              <a:t>International Conference on Big Data Innovations and Applications</a:t>
            </a:r>
            <a:r>
              <a:rPr lang="en-AU" sz="2000" dirty="0">
                <a:latin typeface="Times New Roman" panose="02020603050405020304" pitchFamily="18" charset="0"/>
                <a:cs typeface="Times New Roman" panose="02020603050405020304" pitchFamily="18" charset="0"/>
              </a:rPr>
              <a:t>. Springer, Cham, 2019.</a:t>
            </a:r>
          </a:p>
          <a:p>
            <a:r>
              <a:rPr lang="en-AU" sz="2000" dirty="0" err="1">
                <a:latin typeface="Times New Roman" panose="02020603050405020304" pitchFamily="18" charset="0"/>
                <a:cs typeface="Times New Roman" panose="02020603050405020304" pitchFamily="18" charset="0"/>
              </a:rPr>
              <a:t>Shamsie</a:t>
            </a:r>
            <a:r>
              <a:rPr lang="en-AU" sz="2000" dirty="0">
                <a:latin typeface="Times New Roman" panose="02020603050405020304" pitchFamily="18" charset="0"/>
                <a:cs typeface="Times New Roman" panose="02020603050405020304" pitchFamily="18" charset="0"/>
              </a:rPr>
              <a:t>, Jamal, </a:t>
            </a:r>
            <a:r>
              <a:rPr lang="en-AU" sz="2000" dirty="0" err="1">
                <a:latin typeface="Times New Roman" panose="02020603050405020304" pitchFamily="18" charset="0"/>
                <a:cs typeface="Times New Roman" panose="02020603050405020304" pitchFamily="18" charset="0"/>
              </a:rPr>
              <a:t>Feichin</a:t>
            </a:r>
            <a:r>
              <a:rPr lang="en-AU" sz="2000" dirty="0">
                <a:latin typeface="Times New Roman" panose="02020603050405020304" pitchFamily="18" charset="0"/>
                <a:cs typeface="Times New Roman" panose="02020603050405020304" pitchFamily="18" charset="0"/>
              </a:rPr>
              <a:t> Ted </a:t>
            </a:r>
            <a:r>
              <a:rPr lang="en-AU" sz="2000" dirty="0" err="1">
                <a:latin typeface="Times New Roman" panose="02020603050405020304" pitchFamily="18" charset="0"/>
                <a:cs typeface="Times New Roman" panose="02020603050405020304" pitchFamily="18" charset="0"/>
              </a:rPr>
              <a:t>Tschang</a:t>
            </a:r>
            <a:r>
              <a:rPr lang="en-AU" sz="2000" dirty="0">
                <a:latin typeface="Times New Roman" panose="02020603050405020304" pitchFamily="18" charset="0"/>
                <a:cs typeface="Times New Roman" panose="02020603050405020304" pitchFamily="18" charset="0"/>
              </a:rPr>
              <a:t>, and </a:t>
            </a:r>
            <a:r>
              <a:rPr lang="en-AU" sz="2000" dirty="0" err="1">
                <a:latin typeface="Times New Roman" panose="02020603050405020304" pitchFamily="18" charset="0"/>
                <a:cs typeface="Times New Roman" panose="02020603050405020304" pitchFamily="18" charset="0"/>
              </a:rPr>
              <a:t>Vivek</a:t>
            </a:r>
            <a:r>
              <a:rPr lang="en-AU" sz="2000" dirty="0">
                <a:latin typeface="Times New Roman" panose="02020603050405020304" pitchFamily="18" charset="0"/>
                <a:cs typeface="Times New Roman" panose="02020603050405020304" pitchFamily="18" charset="0"/>
              </a:rPr>
              <a:t> </a:t>
            </a:r>
            <a:r>
              <a:rPr lang="en-AU" sz="2000" dirty="0" err="1">
                <a:latin typeface="Times New Roman" panose="02020603050405020304" pitchFamily="18" charset="0"/>
                <a:cs typeface="Times New Roman" panose="02020603050405020304" pitchFamily="18" charset="0"/>
              </a:rPr>
              <a:t>Tandon</a:t>
            </a:r>
            <a:r>
              <a:rPr lang="en-AU" sz="2000" dirty="0">
                <a:latin typeface="Times New Roman" panose="02020603050405020304" pitchFamily="18" charset="0"/>
                <a:cs typeface="Times New Roman" panose="02020603050405020304" pitchFamily="18" charset="0"/>
              </a:rPr>
              <a:t>. "Learning from Strategic Activities: A Study of Video Game Development." </a:t>
            </a:r>
            <a:r>
              <a:rPr lang="en-AU" sz="2000" i="1" dirty="0">
                <a:latin typeface="Times New Roman" panose="02020603050405020304" pitchFamily="18" charset="0"/>
                <a:cs typeface="Times New Roman" panose="02020603050405020304" pitchFamily="18" charset="0"/>
              </a:rPr>
              <a:t>Academy of Management Proceedings</a:t>
            </a:r>
            <a:r>
              <a:rPr lang="en-AU" sz="2000" dirty="0">
                <a:latin typeface="Times New Roman" panose="02020603050405020304" pitchFamily="18" charset="0"/>
                <a:cs typeface="Times New Roman" panose="02020603050405020304" pitchFamily="18" charset="0"/>
              </a:rPr>
              <a:t>. Vol. 2018. No. 1. Briarcliff Manor, NY 10510: Academy of Management, 2018.</a:t>
            </a:r>
          </a:p>
          <a:p>
            <a:r>
              <a:rPr lang="en-AU" sz="2000" dirty="0">
                <a:latin typeface="Times New Roman" panose="02020603050405020304" pitchFamily="18" charset="0"/>
                <a:cs typeface="Times New Roman" panose="02020603050405020304" pitchFamily="18" charset="0"/>
              </a:rPr>
              <a:t>Simons, Rachel N. "Organizational structure and support for diversity in video game design work." </a:t>
            </a:r>
            <a:r>
              <a:rPr lang="en-AU" sz="2000" i="1" dirty="0" err="1">
                <a:latin typeface="Times New Roman" panose="02020603050405020304" pitchFamily="18" charset="0"/>
                <a:cs typeface="Times New Roman" panose="02020603050405020304" pitchFamily="18" charset="0"/>
              </a:rPr>
              <a:t>iConference</a:t>
            </a:r>
            <a:r>
              <a:rPr lang="en-AU" sz="2000" i="1" dirty="0">
                <a:latin typeface="Times New Roman" panose="02020603050405020304" pitchFamily="18" charset="0"/>
                <a:cs typeface="Times New Roman" panose="02020603050405020304" pitchFamily="18" charset="0"/>
              </a:rPr>
              <a:t> 2019 Proceedings</a:t>
            </a:r>
            <a:r>
              <a:rPr lang="en-AU" sz="2000" dirty="0">
                <a:latin typeface="Times New Roman" panose="02020603050405020304" pitchFamily="18" charset="0"/>
                <a:cs typeface="Times New Roman" panose="02020603050405020304" pitchFamily="18" charset="0"/>
              </a:rPr>
              <a:t> (2019).</a:t>
            </a:r>
          </a:p>
        </p:txBody>
      </p:sp>
    </p:spTree>
    <p:extLst>
      <p:ext uri="{BB962C8B-B14F-4D97-AF65-F5344CB8AC3E}">
        <p14:creationId xmlns:p14="http://schemas.microsoft.com/office/powerpoint/2010/main" xmlns="" val="40671684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254</TotalTime>
  <Words>869</Words>
  <Application>Microsoft Office PowerPoint</Application>
  <PresentationFormat>Custom</PresentationFormat>
  <Paragraphs>64</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Video Games Presentation</vt:lpstr>
      <vt:lpstr>Introduction</vt:lpstr>
      <vt:lpstr>Background Information for Epic Games</vt:lpstr>
      <vt:lpstr>Biggest Games</vt:lpstr>
      <vt:lpstr>Fortnite Game</vt:lpstr>
      <vt:lpstr>Gears of War</vt:lpstr>
      <vt:lpstr>Infinity Blade</vt:lpstr>
      <vt:lpstr>Paragon</vt:lpstr>
      <vt:lpstr>Conclusion</vt:lpstr>
      <vt:lpstr>Works Cited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Antony</dc:creator>
  <cp:lastModifiedBy>ADM</cp:lastModifiedBy>
  <cp:revision>32</cp:revision>
  <dcterms:created xsi:type="dcterms:W3CDTF">2019-11-14T09:42:19Z</dcterms:created>
  <dcterms:modified xsi:type="dcterms:W3CDTF">2019-11-14T14:12:19Z</dcterms:modified>
</cp:coreProperties>
</file>